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1"/>
  </p:notesMasterIdLst>
  <p:handoutMasterIdLst>
    <p:handoutMasterId r:id="rId12"/>
  </p:handoutMasterIdLst>
  <p:sldIdLst>
    <p:sldId id="292" r:id="rId5"/>
    <p:sldId id="294" r:id="rId6"/>
    <p:sldId id="295" r:id="rId7"/>
    <p:sldId id="296" r:id="rId8"/>
    <p:sldId id="297" r:id="rId9"/>
    <p:sldId id="293" r:id="rId1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98B0D"/>
    <a:srgbClr val="003773"/>
    <a:srgbClr val="E15CBD"/>
    <a:srgbClr val="2D4F9B"/>
    <a:srgbClr val="7D99D9"/>
    <a:srgbClr val="69BFC9"/>
    <a:srgbClr val="7D8150"/>
    <a:srgbClr val="1E5082"/>
    <a:srgbClr val="F3E06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39" autoAdjust="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731C8-12A2-4EDE-9600-D92B82F54205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1AFC26B8-42E8-4E35-91B1-1304001DA0A9}">
      <dgm:prSet phldrT="[Testo]" custT="1"/>
      <dgm:spPr/>
      <dgm:t>
        <a:bodyPr/>
        <a:lstStyle/>
        <a:p>
          <a:r>
            <a:rPr lang="it-IT" sz="1800" b="1" dirty="0" smtClean="0"/>
            <a:t>DS PRECOCE</a:t>
          </a:r>
          <a:endParaRPr lang="it-IT" sz="1800" b="1" dirty="0"/>
        </a:p>
      </dgm:t>
    </dgm:pt>
    <dgm:pt modelId="{CEBA5302-EED0-4D82-A9CC-56B5F891675E}" type="parTrans" cxnId="{BC03939F-C8C7-40FF-BA49-76F81A802880}">
      <dgm:prSet/>
      <dgm:spPr/>
      <dgm:t>
        <a:bodyPr/>
        <a:lstStyle/>
        <a:p>
          <a:endParaRPr lang="it-IT"/>
        </a:p>
      </dgm:t>
    </dgm:pt>
    <dgm:pt modelId="{67677D2A-8E11-4F8B-AD23-7948403BDCD9}" type="sibTrans" cxnId="{BC03939F-C8C7-40FF-BA49-76F81A802880}">
      <dgm:prSet/>
      <dgm:spPr/>
      <dgm:t>
        <a:bodyPr/>
        <a:lstStyle/>
        <a:p>
          <a:endParaRPr lang="it-IT"/>
        </a:p>
      </dgm:t>
    </dgm:pt>
    <dgm:pt modelId="{6CBED660-5246-44D0-AE00-B65132EFDFDF}">
      <dgm:prSet phldrT="[Testo]"/>
      <dgm:spPr/>
      <dgm:t>
        <a:bodyPr/>
        <a:lstStyle/>
        <a:p>
          <a:r>
            <a:rPr lang="it-IT" dirty="0" smtClean="0"/>
            <a:t> </a:t>
          </a:r>
          <a:r>
            <a:rPr lang="it-IT" dirty="0" err="1" smtClean="0"/>
            <a:t>CHOs</a:t>
          </a:r>
          <a:r>
            <a:rPr lang="it-IT" dirty="0" smtClean="0"/>
            <a:t>&lt;25 g a pasto</a:t>
          </a:r>
          <a:endParaRPr lang="it-IT" dirty="0"/>
        </a:p>
      </dgm:t>
    </dgm:pt>
    <dgm:pt modelId="{014605C6-8F82-4710-BE2A-A42446022DD3}" type="parTrans" cxnId="{1B2082ED-F445-461D-B75D-8DE8BF90723B}">
      <dgm:prSet/>
      <dgm:spPr/>
      <dgm:t>
        <a:bodyPr/>
        <a:lstStyle/>
        <a:p>
          <a:endParaRPr lang="it-IT"/>
        </a:p>
      </dgm:t>
    </dgm:pt>
    <dgm:pt modelId="{E1B7D16F-914B-45F2-A624-84A5CE7544DD}" type="sibTrans" cxnId="{1B2082ED-F445-461D-B75D-8DE8BF90723B}">
      <dgm:prSet/>
      <dgm:spPr/>
      <dgm:t>
        <a:bodyPr/>
        <a:lstStyle/>
        <a:p>
          <a:endParaRPr lang="it-IT"/>
        </a:p>
      </dgm:t>
    </dgm:pt>
    <dgm:pt modelId="{BE000027-BA82-4DB0-AD35-8F2B03C7DA3C}">
      <dgm:prSet phldrT="[Testo]" custT="1"/>
      <dgm:spPr/>
      <dgm:t>
        <a:bodyPr/>
        <a:lstStyle/>
        <a:p>
          <a:r>
            <a:rPr lang="it-IT" sz="1800" b="1" dirty="0" smtClean="0"/>
            <a:t>DS TARDIVA</a:t>
          </a:r>
          <a:endParaRPr lang="it-IT" sz="1800" b="1" dirty="0"/>
        </a:p>
      </dgm:t>
    </dgm:pt>
    <dgm:pt modelId="{6FAFA470-BDC1-4416-8A62-24EA3D1A72E6}" type="parTrans" cxnId="{ED4A4E00-7042-45EC-9201-29BAFEB17FD4}">
      <dgm:prSet/>
      <dgm:spPr/>
      <dgm:t>
        <a:bodyPr/>
        <a:lstStyle/>
        <a:p>
          <a:endParaRPr lang="it-IT"/>
        </a:p>
      </dgm:t>
    </dgm:pt>
    <dgm:pt modelId="{931AFEB2-0C48-4678-8589-BA25F04E91F8}" type="sibTrans" cxnId="{ED4A4E00-7042-45EC-9201-29BAFEB17FD4}">
      <dgm:prSet/>
      <dgm:spPr/>
      <dgm:t>
        <a:bodyPr/>
        <a:lstStyle/>
        <a:p>
          <a:endParaRPr lang="it-IT"/>
        </a:p>
      </dgm:t>
    </dgm:pt>
    <dgm:pt modelId="{914F7F11-3763-45A4-8771-F34F04A13796}">
      <dgm:prSet phldrT="[Testo]"/>
      <dgm:spPr/>
      <dgm:t>
        <a:bodyPr/>
        <a:lstStyle/>
        <a:p>
          <a:r>
            <a:rPr lang="it-IT" dirty="0" smtClean="0"/>
            <a:t> Escludere dalla dieta tutti i dolci a cucchiaio (budini, tiramisù, creme,gelati, granite, ghiaccioli, …)</a:t>
          </a:r>
          <a:endParaRPr lang="it-IT" dirty="0"/>
        </a:p>
      </dgm:t>
    </dgm:pt>
    <dgm:pt modelId="{9E11550D-7304-4890-A91E-786A9648B8AE}" type="parTrans" cxnId="{484015A0-1C1A-4104-B057-398246AC87D8}">
      <dgm:prSet/>
      <dgm:spPr/>
      <dgm:t>
        <a:bodyPr/>
        <a:lstStyle/>
        <a:p>
          <a:endParaRPr lang="it-IT"/>
        </a:p>
      </dgm:t>
    </dgm:pt>
    <dgm:pt modelId="{FF396CF0-C19D-4B82-8E3B-841F8795B2EF}" type="sibTrans" cxnId="{484015A0-1C1A-4104-B057-398246AC87D8}">
      <dgm:prSet/>
      <dgm:spPr/>
      <dgm:t>
        <a:bodyPr/>
        <a:lstStyle/>
        <a:p>
          <a:endParaRPr lang="it-IT"/>
        </a:p>
      </dgm:t>
    </dgm:pt>
    <dgm:pt modelId="{81DB2838-A70B-445E-884D-1F80DB726F72}">
      <dgm:prSet phldrT="[Testo]"/>
      <dgm:spPr/>
      <dgm:t>
        <a:bodyPr/>
        <a:lstStyle/>
        <a:p>
          <a:r>
            <a:rPr lang="it-IT" dirty="0" smtClean="0"/>
            <a:t>Escludere dalla dieta bevande zuccherate (succhi di frutta, spremute, centrifugati, estratti, frullati, </a:t>
          </a:r>
          <a:r>
            <a:rPr lang="it-IT" dirty="0" err="1" smtClean="0"/>
            <a:t>frappè</a:t>
          </a:r>
          <a:r>
            <a:rPr lang="it-IT" dirty="0" smtClean="0"/>
            <a:t>, </a:t>
          </a:r>
          <a:r>
            <a:rPr lang="it-IT" dirty="0" err="1" smtClean="0"/>
            <a:t>thè</a:t>
          </a:r>
          <a:r>
            <a:rPr lang="it-IT" dirty="0" smtClean="0"/>
            <a:t> in bottiglia, aranciata, cola ..)</a:t>
          </a:r>
          <a:endParaRPr lang="it-IT" dirty="0"/>
        </a:p>
      </dgm:t>
    </dgm:pt>
    <dgm:pt modelId="{34BFE6C9-EB12-43B0-BAEC-19126687D0D5}" type="parTrans" cxnId="{EE62720C-EC08-4BA1-8562-D0EDAC809D59}">
      <dgm:prSet/>
      <dgm:spPr/>
      <dgm:t>
        <a:bodyPr/>
        <a:lstStyle/>
        <a:p>
          <a:endParaRPr lang="it-IT"/>
        </a:p>
      </dgm:t>
    </dgm:pt>
    <dgm:pt modelId="{EAD8CB6A-991E-4C64-B761-D65B0FEEFC8A}" type="sibTrans" cxnId="{EE62720C-EC08-4BA1-8562-D0EDAC809D59}">
      <dgm:prSet/>
      <dgm:spPr/>
      <dgm:t>
        <a:bodyPr/>
        <a:lstStyle/>
        <a:p>
          <a:endParaRPr lang="it-IT"/>
        </a:p>
      </dgm:t>
    </dgm:pt>
    <dgm:pt modelId="{5491F293-01D1-4AD5-9123-22F08E394366}">
      <dgm:prSet phldrT="[Testo]"/>
      <dgm:spPr/>
      <dgm:t>
        <a:bodyPr/>
        <a:lstStyle/>
        <a:p>
          <a:r>
            <a:rPr lang="it-IT" dirty="0" smtClean="0"/>
            <a:t>Escludere dalla dieta frutta particolarmente zuccherina (uva, cachi, fichi). </a:t>
          </a:r>
          <a:endParaRPr lang="it-IT" dirty="0"/>
        </a:p>
      </dgm:t>
    </dgm:pt>
    <dgm:pt modelId="{F496BD0E-088A-4E51-AAE3-8F4C30E598F0}" type="parTrans" cxnId="{63ADFB4F-4933-48D2-8B8C-1BCA0BACF81A}">
      <dgm:prSet/>
      <dgm:spPr/>
      <dgm:t>
        <a:bodyPr/>
        <a:lstStyle/>
        <a:p>
          <a:endParaRPr lang="it-IT"/>
        </a:p>
      </dgm:t>
    </dgm:pt>
    <dgm:pt modelId="{0DFAA537-073D-47EB-83B0-54F45E782EFA}" type="sibTrans" cxnId="{63ADFB4F-4933-48D2-8B8C-1BCA0BACF81A}">
      <dgm:prSet/>
      <dgm:spPr/>
      <dgm:t>
        <a:bodyPr/>
        <a:lstStyle/>
        <a:p>
          <a:endParaRPr lang="it-IT"/>
        </a:p>
      </dgm:t>
    </dgm:pt>
    <dgm:pt modelId="{23180C65-B46B-4924-986A-7FB6C97340F6}">
      <dgm:prSet/>
      <dgm:spPr/>
      <dgm:t>
        <a:bodyPr/>
        <a:lstStyle/>
        <a:p>
          <a:r>
            <a:rPr lang="it-IT" sz="1300" dirty="0" smtClean="0"/>
            <a:t>Assumere i liquidi lontano dai pasti</a:t>
          </a:r>
          <a:endParaRPr lang="it-IT" sz="1300" dirty="0"/>
        </a:p>
      </dgm:t>
    </dgm:pt>
    <dgm:pt modelId="{F6934C3D-A53E-43F0-B11D-15E084061725}" type="parTrans" cxnId="{77CB1E07-BFDB-4F44-9068-8D37947F4643}">
      <dgm:prSet/>
      <dgm:spPr/>
      <dgm:t>
        <a:bodyPr/>
        <a:lstStyle/>
        <a:p>
          <a:endParaRPr lang="it-IT"/>
        </a:p>
      </dgm:t>
    </dgm:pt>
    <dgm:pt modelId="{653F9C44-0647-4A4D-8DBB-5877E47CFB90}" type="sibTrans" cxnId="{77CB1E07-BFDB-4F44-9068-8D37947F4643}">
      <dgm:prSet/>
      <dgm:spPr/>
      <dgm:t>
        <a:bodyPr/>
        <a:lstStyle/>
        <a:p>
          <a:endParaRPr lang="it-IT"/>
        </a:p>
      </dgm:t>
    </dgm:pt>
    <dgm:pt modelId="{89DF8ECE-1F88-4262-B353-9A731FAB6F48}">
      <dgm:prSet/>
      <dgm:spPr/>
      <dgm:t>
        <a:bodyPr/>
        <a:lstStyle/>
        <a:p>
          <a:r>
            <a:rPr lang="it-IT" sz="1300" dirty="0" smtClean="0"/>
            <a:t>Frazionare l'alimentazione in almeno 3 pasti principali e 3 spuntini, di cui uno prima di andare a dormire, evitando periodi di digiuno superiori a 3 h.</a:t>
          </a:r>
          <a:endParaRPr lang="it-IT" sz="1300" dirty="0"/>
        </a:p>
      </dgm:t>
    </dgm:pt>
    <dgm:pt modelId="{ECD320ED-2589-4250-B0BA-D8B2EC96EAEE}" type="parTrans" cxnId="{3430FC88-EFE7-4C4E-A1D4-516DD8BADC94}">
      <dgm:prSet/>
      <dgm:spPr/>
      <dgm:t>
        <a:bodyPr/>
        <a:lstStyle/>
        <a:p>
          <a:endParaRPr lang="it-IT"/>
        </a:p>
      </dgm:t>
    </dgm:pt>
    <dgm:pt modelId="{69DCC5F6-5DA4-45F1-9F94-888B6EB44F68}" type="sibTrans" cxnId="{3430FC88-EFE7-4C4E-A1D4-516DD8BADC94}">
      <dgm:prSet/>
      <dgm:spPr/>
      <dgm:t>
        <a:bodyPr/>
        <a:lstStyle/>
        <a:p>
          <a:endParaRPr lang="it-IT"/>
        </a:p>
      </dgm:t>
    </dgm:pt>
    <dgm:pt modelId="{CBAE0D9B-B4A3-4071-81A9-CB07BE60CFA6}">
      <dgm:prSet/>
      <dgm:spPr/>
      <dgm:t>
        <a:bodyPr/>
        <a:lstStyle/>
        <a:p>
          <a:r>
            <a:rPr lang="it-IT" sz="1300" dirty="0" smtClean="0"/>
            <a:t>Privilegiare Cereali e derivati nella versione integrale</a:t>
          </a:r>
          <a:endParaRPr lang="it-IT" sz="1300" dirty="0"/>
        </a:p>
      </dgm:t>
    </dgm:pt>
    <dgm:pt modelId="{84F1A009-E3E1-4A48-AB15-6E5DF69D416C}" type="parTrans" cxnId="{D3E73CBD-B838-4BC6-8578-46AEEE734B03}">
      <dgm:prSet/>
      <dgm:spPr/>
      <dgm:t>
        <a:bodyPr/>
        <a:lstStyle/>
        <a:p>
          <a:endParaRPr lang="it-IT"/>
        </a:p>
      </dgm:t>
    </dgm:pt>
    <dgm:pt modelId="{045E114A-8722-4330-80DE-6B83B66CF554}" type="sibTrans" cxnId="{D3E73CBD-B838-4BC6-8578-46AEEE734B03}">
      <dgm:prSet/>
      <dgm:spPr/>
      <dgm:t>
        <a:bodyPr/>
        <a:lstStyle/>
        <a:p>
          <a:endParaRPr lang="it-IT"/>
        </a:p>
      </dgm:t>
    </dgm:pt>
    <dgm:pt modelId="{8C7A868E-6E08-473D-900A-96C89DBA0FD0}">
      <dgm:prSet/>
      <dgm:spPr/>
      <dgm:t>
        <a:bodyPr/>
        <a:lstStyle/>
        <a:p>
          <a:r>
            <a:rPr lang="it-IT" sz="1300" dirty="0" smtClean="0"/>
            <a:t>Abbinare ad ogni pasto alimenti fonte di carboidrati e di proteine</a:t>
          </a:r>
          <a:endParaRPr lang="it-IT" sz="1300" dirty="0"/>
        </a:p>
      </dgm:t>
    </dgm:pt>
    <dgm:pt modelId="{20F46A3A-5973-40A1-B1DC-D767D3CC8A08}" type="parTrans" cxnId="{8FB30A2F-5DC1-4DC6-99FE-AFA7EDBB1403}">
      <dgm:prSet/>
      <dgm:spPr/>
      <dgm:t>
        <a:bodyPr/>
        <a:lstStyle/>
        <a:p>
          <a:endParaRPr lang="it-IT"/>
        </a:p>
      </dgm:t>
    </dgm:pt>
    <dgm:pt modelId="{3587F512-3F85-4CA0-89DF-7265C767FFF6}" type="sibTrans" cxnId="{8FB30A2F-5DC1-4DC6-99FE-AFA7EDBB1403}">
      <dgm:prSet/>
      <dgm:spPr/>
      <dgm:t>
        <a:bodyPr/>
        <a:lstStyle/>
        <a:p>
          <a:endParaRPr lang="it-IT"/>
        </a:p>
      </dgm:t>
    </dgm:pt>
    <dgm:pt modelId="{619D1FFD-E85C-485E-AC8F-7A7FAC151A39}">
      <dgm:prSet phldrT="[Testo]"/>
      <dgm:spPr/>
      <dgm:t>
        <a:bodyPr/>
        <a:lstStyle/>
        <a:p>
          <a:r>
            <a:rPr lang="it-IT" sz="1300" dirty="0" smtClean="0"/>
            <a:t>Escludere dalla dieta di tutti gli alimenti liquidi/semiliquidi sia dolci che salati. </a:t>
          </a:r>
          <a:endParaRPr lang="it-IT" sz="1300" dirty="0"/>
        </a:p>
      </dgm:t>
    </dgm:pt>
    <dgm:pt modelId="{8094D918-3044-47FB-887B-DFAC3564C3AC}" type="parTrans" cxnId="{95E8C1A0-AA61-4B75-BA71-DB530C97132F}">
      <dgm:prSet/>
      <dgm:spPr/>
      <dgm:t>
        <a:bodyPr/>
        <a:lstStyle/>
        <a:p>
          <a:endParaRPr lang="it-IT"/>
        </a:p>
      </dgm:t>
    </dgm:pt>
    <dgm:pt modelId="{F3DECB5E-10DE-4287-8F80-C9F5011FAD4B}" type="sibTrans" cxnId="{95E8C1A0-AA61-4B75-BA71-DB530C97132F}">
      <dgm:prSet/>
      <dgm:spPr/>
      <dgm:t>
        <a:bodyPr/>
        <a:lstStyle/>
        <a:p>
          <a:endParaRPr lang="it-IT"/>
        </a:p>
      </dgm:t>
    </dgm:pt>
    <dgm:pt modelId="{E3CE9F6A-2AAC-467D-8837-08A2B86D5C3F}">
      <dgm:prSet phldrT="[Testo]"/>
      <dgm:spPr/>
      <dgm:t>
        <a:bodyPr/>
        <a:lstStyle/>
        <a:p>
          <a:r>
            <a:rPr lang="it-IT" dirty="0" smtClean="0"/>
            <a:t>Evitare tutti gli zuccheri aggiunti (miele, marmellate, zucchero, succo d’acero </a:t>
          </a:r>
          <a:r>
            <a:rPr lang="it-IT" dirty="0" err="1" smtClean="0"/>
            <a:t>etc…</a:t>
          </a:r>
          <a:r>
            <a:rPr lang="it-IT" dirty="0" smtClean="0"/>
            <a:t>),</a:t>
          </a:r>
          <a:endParaRPr lang="it-IT" dirty="0"/>
        </a:p>
      </dgm:t>
    </dgm:pt>
    <dgm:pt modelId="{18CA0930-9F58-4603-9C1C-EF40786CA79A}" type="parTrans" cxnId="{EDC292FD-A382-4294-B6E3-29B6D8601CC5}">
      <dgm:prSet/>
      <dgm:spPr/>
    </dgm:pt>
    <dgm:pt modelId="{9DBF9374-8FB2-4438-B284-5E81D94BE393}" type="sibTrans" cxnId="{EDC292FD-A382-4294-B6E3-29B6D8601CC5}">
      <dgm:prSet/>
      <dgm:spPr/>
    </dgm:pt>
    <dgm:pt modelId="{BB6B3055-67B7-446A-84DA-76C28C2F22EC}">
      <dgm:prSet custT="1"/>
      <dgm:spPr/>
      <dgm:t>
        <a:bodyPr/>
        <a:lstStyle/>
        <a:p>
          <a:r>
            <a:rPr lang="it-IT" sz="1300" dirty="0" smtClean="0"/>
            <a:t>Eventuale utilizzo di agenti addensanti (fibre solubili gelificanti) </a:t>
          </a:r>
          <a:r>
            <a:rPr lang="it-IT" sz="1000" dirty="0" smtClean="0"/>
            <a:t>(</a:t>
          </a:r>
          <a:r>
            <a:rPr lang="it-IT" sz="1000" i="1" dirty="0" err="1" smtClean="0"/>
            <a:t>not</a:t>
          </a:r>
          <a:r>
            <a:rPr lang="it-IT" sz="1000" i="1" dirty="0" smtClean="0"/>
            <a:t> </a:t>
          </a:r>
          <a:r>
            <a:rPr lang="it-IT" sz="1000" i="1" dirty="0" err="1" smtClean="0"/>
            <a:t>endorsed</a:t>
          </a:r>
          <a:r>
            <a:rPr lang="it-IT" sz="1000" dirty="0" smtClean="0"/>
            <a:t>)</a:t>
          </a:r>
          <a:endParaRPr lang="it-IT" sz="1300" dirty="0"/>
        </a:p>
      </dgm:t>
    </dgm:pt>
    <dgm:pt modelId="{859E9CCD-ED0B-46C9-A2EE-D11B53FCB528}" type="parTrans" cxnId="{96A7CF3D-8A00-4F28-9CDC-8188C0E78F0F}">
      <dgm:prSet/>
      <dgm:spPr/>
    </dgm:pt>
    <dgm:pt modelId="{3F8FC938-9D8D-4406-868E-515063942092}" type="sibTrans" cxnId="{96A7CF3D-8A00-4F28-9CDC-8188C0E78F0F}">
      <dgm:prSet/>
      <dgm:spPr/>
    </dgm:pt>
    <dgm:pt modelId="{D48B8816-EC82-41D6-9110-A73FCC69D293}" type="pres">
      <dgm:prSet presAssocID="{1C0731C8-12A2-4EDE-9600-D92B82F542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C55B6F0-DBAB-4380-8A42-0DB87CE8B83B}" type="pres">
      <dgm:prSet presAssocID="{1AFC26B8-42E8-4E35-91B1-1304001DA0A9}" presName="composite" presStyleCnt="0"/>
      <dgm:spPr/>
    </dgm:pt>
    <dgm:pt modelId="{3CD7D387-9194-4761-90BF-F695B08175AF}" type="pres">
      <dgm:prSet presAssocID="{1AFC26B8-42E8-4E35-91B1-1304001DA0A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731642-3E2E-4B2A-B1D3-ABAFED45F6D3}" type="pres">
      <dgm:prSet presAssocID="{1AFC26B8-42E8-4E35-91B1-1304001DA0A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C7B7AA-49E3-4B83-865E-CA486DAC0ACC}" type="pres">
      <dgm:prSet presAssocID="{67677D2A-8E11-4F8B-AD23-7948403BDCD9}" presName="space" presStyleCnt="0"/>
      <dgm:spPr/>
    </dgm:pt>
    <dgm:pt modelId="{50149598-2245-4696-B877-E554A83A0E9E}" type="pres">
      <dgm:prSet presAssocID="{BE000027-BA82-4DB0-AD35-8F2B03C7DA3C}" presName="composite" presStyleCnt="0"/>
      <dgm:spPr/>
    </dgm:pt>
    <dgm:pt modelId="{8EBC16A8-4168-4C3A-BD0C-5BC7CCDF0655}" type="pres">
      <dgm:prSet presAssocID="{BE000027-BA82-4DB0-AD35-8F2B03C7DA3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2BBCCC-0DD6-4479-BBD9-0804C0EF1A81}" type="pres">
      <dgm:prSet presAssocID="{BE000027-BA82-4DB0-AD35-8F2B03C7DA3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3E73CBD-B838-4BC6-8578-46AEEE734B03}" srcId="{BE000027-BA82-4DB0-AD35-8F2B03C7DA3C}" destId="{CBAE0D9B-B4A3-4071-81A9-CB07BE60CFA6}" srcOrd="3" destOrd="0" parTransId="{84F1A009-E3E1-4A48-AB15-6E5DF69D416C}" sibTransId="{045E114A-8722-4330-80DE-6B83B66CF554}"/>
    <dgm:cxn modelId="{B0DBEC6B-D63F-489A-975A-AC7EE1CA9C77}" type="presOf" srcId="{5491F293-01D1-4AD5-9123-22F08E394366}" destId="{0F731642-3E2E-4B2A-B1D3-ABAFED45F6D3}" srcOrd="0" destOrd="4" presId="urn:microsoft.com/office/officeart/2005/8/layout/hList1"/>
    <dgm:cxn modelId="{ED4A4E00-7042-45EC-9201-29BAFEB17FD4}" srcId="{1C0731C8-12A2-4EDE-9600-D92B82F54205}" destId="{BE000027-BA82-4DB0-AD35-8F2B03C7DA3C}" srcOrd="1" destOrd="0" parTransId="{6FAFA470-BDC1-4416-8A62-24EA3D1A72E6}" sibTransId="{931AFEB2-0C48-4678-8589-BA25F04E91F8}"/>
    <dgm:cxn modelId="{EE62720C-EC08-4BA1-8562-D0EDAC809D59}" srcId="{1AFC26B8-42E8-4E35-91B1-1304001DA0A9}" destId="{81DB2838-A70B-445E-884D-1F80DB726F72}" srcOrd="3" destOrd="0" parTransId="{34BFE6C9-EB12-43B0-BAEC-19126687D0D5}" sibTransId="{EAD8CB6A-991E-4C64-B761-D65B0FEEFC8A}"/>
    <dgm:cxn modelId="{77CB1E07-BFDB-4F44-9068-8D37947F4643}" srcId="{BE000027-BA82-4DB0-AD35-8F2B03C7DA3C}" destId="{23180C65-B46B-4924-986A-7FB6C97340F6}" srcOrd="1" destOrd="0" parTransId="{F6934C3D-A53E-43F0-B11D-15E084061725}" sibTransId="{653F9C44-0647-4A4D-8DBB-5877E47CFB90}"/>
    <dgm:cxn modelId="{5D948DDD-35A7-4954-B18C-610DD3B03070}" type="presOf" srcId="{CBAE0D9B-B4A3-4071-81A9-CB07BE60CFA6}" destId="{7C2BBCCC-0DD6-4479-BBD9-0804C0EF1A81}" srcOrd="0" destOrd="3" presId="urn:microsoft.com/office/officeart/2005/8/layout/hList1"/>
    <dgm:cxn modelId="{1B2082ED-F445-461D-B75D-8DE8BF90723B}" srcId="{1AFC26B8-42E8-4E35-91B1-1304001DA0A9}" destId="{6CBED660-5246-44D0-AE00-B65132EFDFDF}" srcOrd="0" destOrd="0" parTransId="{014605C6-8F82-4710-BE2A-A42446022DD3}" sibTransId="{E1B7D16F-914B-45F2-A624-84A5CE7544DD}"/>
    <dgm:cxn modelId="{18E7938D-C3CE-42FD-B29C-88DEBAA9762A}" type="presOf" srcId="{89DF8ECE-1F88-4262-B353-9A731FAB6F48}" destId="{7C2BBCCC-0DD6-4479-BBD9-0804C0EF1A81}" srcOrd="0" destOrd="2" presId="urn:microsoft.com/office/officeart/2005/8/layout/hList1"/>
    <dgm:cxn modelId="{C6C14E2D-77E5-485A-A82D-917A323352FF}" type="presOf" srcId="{914F7F11-3763-45A4-8771-F34F04A13796}" destId="{0F731642-3E2E-4B2A-B1D3-ABAFED45F6D3}" srcOrd="0" destOrd="2" presId="urn:microsoft.com/office/officeart/2005/8/layout/hList1"/>
    <dgm:cxn modelId="{3430FC88-EFE7-4C4E-A1D4-516DD8BADC94}" srcId="{BE000027-BA82-4DB0-AD35-8F2B03C7DA3C}" destId="{89DF8ECE-1F88-4262-B353-9A731FAB6F48}" srcOrd="2" destOrd="0" parTransId="{ECD320ED-2589-4250-B0BA-D8B2EC96EAEE}" sibTransId="{69DCC5F6-5DA4-45F1-9F94-888B6EB44F68}"/>
    <dgm:cxn modelId="{484015A0-1C1A-4104-B057-398246AC87D8}" srcId="{1AFC26B8-42E8-4E35-91B1-1304001DA0A9}" destId="{914F7F11-3763-45A4-8771-F34F04A13796}" srcOrd="2" destOrd="0" parTransId="{9E11550D-7304-4890-A91E-786A9648B8AE}" sibTransId="{FF396CF0-C19D-4B82-8E3B-841F8795B2EF}"/>
    <dgm:cxn modelId="{489D72B4-4ABA-4A3B-93AE-7F1B9755DD1D}" type="presOf" srcId="{1C0731C8-12A2-4EDE-9600-D92B82F54205}" destId="{D48B8816-EC82-41D6-9110-A73FCC69D293}" srcOrd="0" destOrd="0" presId="urn:microsoft.com/office/officeart/2005/8/layout/hList1"/>
    <dgm:cxn modelId="{06694246-5556-47A6-9973-29535E3D2CC9}" type="presOf" srcId="{81DB2838-A70B-445E-884D-1F80DB726F72}" destId="{0F731642-3E2E-4B2A-B1D3-ABAFED45F6D3}" srcOrd="0" destOrd="3" presId="urn:microsoft.com/office/officeart/2005/8/layout/hList1"/>
    <dgm:cxn modelId="{5F2EDC39-3F79-4C32-8DC7-045E4B2EAD20}" type="presOf" srcId="{8C7A868E-6E08-473D-900A-96C89DBA0FD0}" destId="{7C2BBCCC-0DD6-4479-BBD9-0804C0EF1A81}" srcOrd="0" destOrd="4" presId="urn:microsoft.com/office/officeart/2005/8/layout/hList1"/>
    <dgm:cxn modelId="{BC03939F-C8C7-40FF-BA49-76F81A802880}" srcId="{1C0731C8-12A2-4EDE-9600-D92B82F54205}" destId="{1AFC26B8-42E8-4E35-91B1-1304001DA0A9}" srcOrd="0" destOrd="0" parTransId="{CEBA5302-EED0-4D82-A9CC-56B5F891675E}" sibTransId="{67677D2A-8E11-4F8B-AD23-7948403BDCD9}"/>
    <dgm:cxn modelId="{E65667ED-5680-4FB0-8BBF-67B4A4ED64CC}" type="presOf" srcId="{BE000027-BA82-4DB0-AD35-8F2B03C7DA3C}" destId="{8EBC16A8-4168-4C3A-BD0C-5BC7CCDF0655}" srcOrd="0" destOrd="0" presId="urn:microsoft.com/office/officeart/2005/8/layout/hList1"/>
    <dgm:cxn modelId="{EDC292FD-A382-4294-B6E3-29B6D8601CC5}" srcId="{1AFC26B8-42E8-4E35-91B1-1304001DA0A9}" destId="{E3CE9F6A-2AAC-467D-8837-08A2B86D5C3F}" srcOrd="1" destOrd="0" parTransId="{18CA0930-9F58-4603-9C1C-EF40786CA79A}" sibTransId="{9DBF9374-8FB2-4438-B284-5E81D94BE393}"/>
    <dgm:cxn modelId="{686598B9-5A5A-49AD-A520-1C079818410E}" type="presOf" srcId="{1AFC26B8-42E8-4E35-91B1-1304001DA0A9}" destId="{3CD7D387-9194-4761-90BF-F695B08175AF}" srcOrd="0" destOrd="0" presId="urn:microsoft.com/office/officeart/2005/8/layout/hList1"/>
    <dgm:cxn modelId="{C607E440-16DA-4153-A605-EA1EBAA654D0}" type="presOf" srcId="{6CBED660-5246-44D0-AE00-B65132EFDFDF}" destId="{0F731642-3E2E-4B2A-B1D3-ABAFED45F6D3}" srcOrd="0" destOrd="0" presId="urn:microsoft.com/office/officeart/2005/8/layout/hList1"/>
    <dgm:cxn modelId="{977E7029-D8F0-4CA0-847D-8537040B74AA}" type="presOf" srcId="{E3CE9F6A-2AAC-467D-8837-08A2B86D5C3F}" destId="{0F731642-3E2E-4B2A-B1D3-ABAFED45F6D3}" srcOrd="0" destOrd="1" presId="urn:microsoft.com/office/officeart/2005/8/layout/hList1"/>
    <dgm:cxn modelId="{530D7220-F94E-4CA9-8CC2-328DEF1A123E}" type="presOf" srcId="{BB6B3055-67B7-446A-84DA-76C28C2F22EC}" destId="{7C2BBCCC-0DD6-4479-BBD9-0804C0EF1A81}" srcOrd="0" destOrd="5" presId="urn:microsoft.com/office/officeart/2005/8/layout/hList1"/>
    <dgm:cxn modelId="{63ADFB4F-4933-48D2-8B8C-1BCA0BACF81A}" srcId="{1AFC26B8-42E8-4E35-91B1-1304001DA0A9}" destId="{5491F293-01D1-4AD5-9123-22F08E394366}" srcOrd="4" destOrd="0" parTransId="{F496BD0E-088A-4E51-AAE3-8F4C30E598F0}" sibTransId="{0DFAA537-073D-47EB-83B0-54F45E782EFA}"/>
    <dgm:cxn modelId="{4FD636F0-0798-4CD9-96A4-82D8E16602BC}" type="presOf" srcId="{23180C65-B46B-4924-986A-7FB6C97340F6}" destId="{7C2BBCCC-0DD6-4479-BBD9-0804C0EF1A81}" srcOrd="0" destOrd="1" presId="urn:microsoft.com/office/officeart/2005/8/layout/hList1"/>
    <dgm:cxn modelId="{9615F6D0-E274-4F79-88A0-1949A2A55E1B}" type="presOf" srcId="{619D1FFD-E85C-485E-AC8F-7A7FAC151A39}" destId="{7C2BBCCC-0DD6-4479-BBD9-0804C0EF1A81}" srcOrd="0" destOrd="0" presId="urn:microsoft.com/office/officeart/2005/8/layout/hList1"/>
    <dgm:cxn modelId="{96A7CF3D-8A00-4F28-9CDC-8188C0E78F0F}" srcId="{BE000027-BA82-4DB0-AD35-8F2B03C7DA3C}" destId="{BB6B3055-67B7-446A-84DA-76C28C2F22EC}" srcOrd="5" destOrd="0" parTransId="{859E9CCD-ED0B-46C9-A2EE-D11B53FCB528}" sibTransId="{3F8FC938-9D8D-4406-868E-515063942092}"/>
    <dgm:cxn modelId="{8FB30A2F-5DC1-4DC6-99FE-AFA7EDBB1403}" srcId="{BE000027-BA82-4DB0-AD35-8F2B03C7DA3C}" destId="{8C7A868E-6E08-473D-900A-96C89DBA0FD0}" srcOrd="4" destOrd="0" parTransId="{20F46A3A-5973-40A1-B1DC-D767D3CC8A08}" sibTransId="{3587F512-3F85-4CA0-89DF-7265C767FFF6}"/>
    <dgm:cxn modelId="{95E8C1A0-AA61-4B75-BA71-DB530C97132F}" srcId="{BE000027-BA82-4DB0-AD35-8F2B03C7DA3C}" destId="{619D1FFD-E85C-485E-AC8F-7A7FAC151A39}" srcOrd="0" destOrd="0" parTransId="{8094D918-3044-47FB-887B-DFAC3564C3AC}" sibTransId="{F3DECB5E-10DE-4287-8F80-C9F5011FAD4B}"/>
    <dgm:cxn modelId="{7CFFC7C0-9D34-44A2-A0C5-6A2F1AC80DD1}" type="presParOf" srcId="{D48B8816-EC82-41D6-9110-A73FCC69D293}" destId="{0C55B6F0-DBAB-4380-8A42-0DB87CE8B83B}" srcOrd="0" destOrd="0" presId="urn:microsoft.com/office/officeart/2005/8/layout/hList1"/>
    <dgm:cxn modelId="{8FD87D00-E311-4D71-91DB-0E315990B142}" type="presParOf" srcId="{0C55B6F0-DBAB-4380-8A42-0DB87CE8B83B}" destId="{3CD7D387-9194-4761-90BF-F695B08175AF}" srcOrd="0" destOrd="0" presId="urn:microsoft.com/office/officeart/2005/8/layout/hList1"/>
    <dgm:cxn modelId="{D65A4F0C-2D59-4EF7-94EC-64456AF276BB}" type="presParOf" srcId="{0C55B6F0-DBAB-4380-8A42-0DB87CE8B83B}" destId="{0F731642-3E2E-4B2A-B1D3-ABAFED45F6D3}" srcOrd="1" destOrd="0" presId="urn:microsoft.com/office/officeart/2005/8/layout/hList1"/>
    <dgm:cxn modelId="{1BB88892-D000-4ED5-9D95-195DF4EF9DC6}" type="presParOf" srcId="{D48B8816-EC82-41D6-9110-A73FCC69D293}" destId="{43C7B7AA-49E3-4B83-865E-CA486DAC0ACC}" srcOrd="1" destOrd="0" presId="urn:microsoft.com/office/officeart/2005/8/layout/hList1"/>
    <dgm:cxn modelId="{9AA00779-4EBD-4A9F-A939-946186F3B23F}" type="presParOf" srcId="{D48B8816-EC82-41D6-9110-A73FCC69D293}" destId="{50149598-2245-4696-B877-E554A83A0E9E}" srcOrd="2" destOrd="0" presId="urn:microsoft.com/office/officeart/2005/8/layout/hList1"/>
    <dgm:cxn modelId="{E2D13A49-EEC9-4EDD-B1EF-0AB93B2C8AD3}" type="presParOf" srcId="{50149598-2245-4696-B877-E554A83A0E9E}" destId="{8EBC16A8-4168-4C3A-BD0C-5BC7CCDF0655}" srcOrd="0" destOrd="0" presId="urn:microsoft.com/office/officeart/2005/8/layout/hList1"/>
    <dgm:cxn modelId="{4F08457B-599D-47E6-9D0D-79EBAE2BCA11}" type="presParOf" srcId="{50149598-2245-4696-B877-E554A83A0E9E}" destId="{7C2BBCCC-0DD6-4479-BBD9-0804C0EF1A81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F40510-BD4F-41C2-AAC4-67433507F56B}" type="doc">
      <dgm:prSet loTypeId="urn:microsoft.com/office/officeart/2005/8/layout/vList4#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24C145A7-0148-4BF2-AF79-570DC9E6458C}">
      <dgm:prSet phldrT="[Testo]"/>
      <dgm:spPr/>
      <dgm:t>
        <a:bodyPr/>
        <a:lstStyle/>
        <a:p>
          <a:r>
            <a:rPr lang="it-IT" dirty="0" smtClean="0"/>
            <a:t>In caso di ipoglicemia raccomandare la correzione </a:t>
          </a:r>
          <a:r>
            <a:rPr lang="it-IT" dirty="0" smtClean="0"/>
            <a:t>della glicemia con </a:t>
          </a:r>
          <a:r>
            <a:rPr lang="it-IT" dirty="0" smtClean="0"/>
            <a:t>alimenti solidi</a:t>
          </a:r>
          <a:endParaRPr lang="it-IT" dirty="0"/>
        </a:p>
      </dgm:t>
    </dgm:pt>
    <dgm:pt modelId="{8CEC7EBE-D369-49EF-AC10-4EF15B4BC546}" type="parTrans" cxnId="{9E533AAA-AC60-4609-BD5E-8C84BC8259BF}">
      <dgm:prSet/>
      <dgm:spPr/>
      <dgm:t>
        <a:bodyPr/>
        <a:lstStyle/>
        <a:p>
          <a:endParaRPr lang="it-IT"/>
        </a:p>
      </dgm:t>
    </dgm:pt>
    <dgm:pt modelId="{FD500B84-F6F2-44D0-8BFC-B1086C5BA305}" type="sibTrans" cxnId="{9E533AAA-AC60-4609-BD5E-8C84BC8259BF}">
      <dgm:prSet/>
      <dgm:spPr/>
      <dgm:t>
        <a:bodyPr/>
        <a:lstStyle/>
        <a:p>
          <a:endParaRPr lang="it-IT"/>
        </a:p>
      </dgm:t>
    </dgm:pt>
    <dgm:pt modelId="{B9560D21-EDA4-49F6-8F67-2FA7F787EA2D}" type="pres">
      <dgm:prSet presAssocID="{A7F40510-BD4F-41C2-AAC4-67433507F56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3F7361D-89D1-4963-A0A9-B23F1FB62231}" type="pres">
      <dgm:prSet presAssocID="{24C145A7-0148-4BF2-AF79-570DC9E6458C}" presName="comp" presStyleCnt="0"/>
      <dgm:spPr/>
    </dgm:pt>
    <dgm:pt modelId="{071848E4-C2E1-4558-987C-2DFE9671B180}" type="pres">
      <dgm:prSet presAssocID="{24C145A7-0148-4BF2-AF79-570DC9E6458C}" presName="box" presStyleLbl="node1" presStyleIdx="0" presStyleCnt="1"/>
      <dgm:spPr/>
      <dgm:t>
        <a:bodyPr/>
        <a:lstStyle/>
        <a:p>
          <a:endParaRPr lang="it-IT"/>
        </a:p>
      </dgm:t>
    </dgm:pt>
    <dgm:pt modelId="{F61CD00B-FDEC-4245-A0E7-04C9B338505E}" type="pres">
      <dgm:prSet presAssocID="{24C145A7-0148-4BF2-AF79-570DC9E6458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60BD4B-65EF-4527-9FCE-2B6E89D0808E}" type="pres">
      <dgm:prSet presAssocID="{24C145A7-0148-4BF2-AF79-570DC9E6458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E052523-AF9B-462E-8C43-C6084C533223}" type="presOf" srcId="{24C145A7-0148-4BF2-AF79-570DC9E6458C}" destId="{071848E4-C2E1-4558-987C-2DFE9671B180}" srcOrd="0" destOrd="0" presId="urn:microsoft.com/office/officeart/2005/8/layout/vList4#5"/>
    <dgm:cxn modelId="{89689E39-D8D6-4C49-8837-5554A204247A}" type="presOf" srcId="{24C145A7-0148-4BF2-AF79-570DC9E6458C}" destId="{B160BD4B-65EF-4527-9FCE-2B6E89D0808E}" srcOrd="1" destOrd="0" presId="urn:microsoft.com/office/officeart/2005/8/layout/vList4#5"/>
    <dgm:cxn modelId="{40EF7B04-2602-4D00-A3F8-6277DEA974FE}" type="presOf" srcId="{A7F40510-BD4F-41C2-AAC4-67433507F56B}" destId="{B9560D21-EDA4-49F6-8F67-2FA7F787EA2D}" srcOrd="0" destOrd="0" presId="urn:microsoft.com/office/officeart/2005/8/layout/vList4#5"/>
    <dgm:cxn modelId="{9E533AAA-AC60-4609-BD5E-8C84BC8259BF}" srcId="{A7F40510-BD4F-41C2-AAC4-67433507F56B}" destId="{24C145A7-0148-4BF2-AF79-570DC9E6458C}" srcOrd="0" destOrd="0" parTransId="{8CEC7EBE-D369-49EF-AC10-4EF15B4BC546}" sibTransId="{FD500B84-F6F2-44D0-8BFC-B1086C5BA305}"/>
    <dgm:cxn modelId="{4DF5F4D8-2A02-45CF-BE42-B34E079E8510}" type="presParOf" srcId="{B9560D21-EDA4-49F6-8F67-2FA7F787EA2D}" destId="{D3F7361D-89D1-4963-A0A9-B23F1FB62231}" srcOrd="0" destOrd="0" presId="urn:microsoft.com/office/officeart/2005/8/layout/vList4#5"/>
    <dgm:cxn modelId="{A12A6B47-BF7D-4F25-B5EF-71E6D6983554}" type="presParOf" srcId="{D3F7361D-89D1-4963-A0A9-B23F1FB62231}" destId="{071848E4-C2E1-4558-987C-2DFE9671B180}" srcOrd="0" destOrd="0" presId="urn:microsoft.com/office/officeart/2005/8/layout/vList4#5"/>
    <dgm:cxn modelId="{6266ADBE-6FC5-4B61-9B3A-847AA317E694}" type="presParOf" srcId="{D3F7361D-89D1-4963-A0A9-B23F1FB62231}" destId="{F61CD00B-FDEC-4245-A0E7-04C9B338505E}" srcOrd="1" destOrd="0" presId="urn:microsoft.com/office/officeart/2005/8/layout/vList4#5"/>
    <dgm:cxn modelId="{2857CED1-6365-4D63-848B-93E001289225}" type="presParOf" srcId="{D3F7361D-89D1-4963-A0A9-B23F1FB62231}" destId="{B160BD4B-65EF-4527-9FCE-2B6E89D0808E}" srcOrd="2" destOrd="0" presId="urn:microsoft.com/office/officeart/2005/8/layout/vList4#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F40510-BD4F-41C2-AAC4-67433507F56B}" type="doc">
      <dgm:prSet loTypeId="urn:microsoft.com/office/officeart/2005/8/layout/vList4#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24C145A7-0148-4BF2-AF79-570DC9E6458C}">
      <dgm:prSet phldrT="[Testo]" custT="1"/>
      <dgm:spPr/>
      <dgm:t>
        <a:bodyPr/>
        <a:lstStyle/>
        <a:p>
          <a:r>
            <a:rPr lang="it-IT" sz="1200" dirty="0" smtClean="0"/>
            <a:t>La DS precoce si </a:t>
          </a:r>
          <a:r>
            <a:rPr lang="it-IT" sz="1200" dirty="0" err="1" smtClean="0"/>
            <a:t>autorisolve</a:t>
          </a:r>
          <a:endParaRPr lang="it-IT" sz="1200" dirty="0"/>
        </a:p>
      </dgm:t>
    </dgm:pt>
    <dgm:pt modelId="{8CEC7EBE-D369-49EF-AC10-4EF15B4BC546}" type="parTrans" cxnId="{9E533AAA-AC60-4609-BD5E-8C84BC8259BF}">
      <dgm:prSet/>
      <dgm:spPr/>
      <dgm:t>
        <a:bodyPr/>
        <a:lstStyle/>
        <a:p>
          <a:endParaRPr lang="it-IT" sz="1200"/>
        </a:p>
      </dgm:t>
    </dgm:pt>
    <dgm:pt modelId="{FD500B84-F6F2-44D0-8BFC-B1086C5BA305}" type="sibTrans" cxnId="{9E533AAA-AC60-4609-BD5E-8C84BC8259BF}">
      <dgm:prSet/>
      <dgm:spPr/>
      <dgm:t>
        <a:bodyPr/>
        <a:lstStyle/>
        <a:p>
          <a:endParaRPr lang="it-IT" sz="1200"/>
        </a:p>
      </dgm:t>
    </dgm:pt>
    <dgm:pt modelId="{B9560D21-EDA4-49F6-8F67-2FA7F787EA2D}" type="pres">
      <dgm:prSet presAssocID="{A7F40510-BD4F-41C2-AAC4-67433507F56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3F7361D-89D1-4963-A0A9-B23F1FB62231}" type="pres">
      <dgm:prSet presAssocID="{24C145A7-0148-4BF2-AF79-570DC9E6458C}" presName="comp" presStyleCnt="0"/>
      <dgm:spPr/>
    </dgm:pt>
    <dgm:pt modelId="{071848E4-C2E1-4558-987C-2DFE9671B180}" type="pres">
      <dgm:prSet presAssocID="{24C145A7-0148-4BF2-AF79-570DC9E6458C}" presName="box" presStyleLbl="node1" presStyleIdx="0" presStyleCnt="1"/>
      <dgm:spPr/>
      <dgm:t>
        <a:bodyPr/>
        <a:lstStyle/>
        <a:p>
          <a:endParaRPr lang="it-IT"/>
        </a:p>
      </dgm:t>
    </dgm:pt>
    <dgm:pt modelId="{F61CD00B-FDEC-4245-A0E7-04C9B338505E}" type="pres">
      <dgm:prSet presAssocID="{24C145A7-0148-4BF2-AF79-570DC9E6458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60BD4B-65EF-4527-9FCE-2B6E89D0808E}" type="pres">
      <dgm:prSet presAssocID="{24C145A7-0148-4BF2-AF79-570DC9E6458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3EB73D4-9AE2-45C8-BBCB-42E18967FA19}" type="presOf" srcId="{24C145A7-0148-4BF2-AF79-570DC9E6458C}" destId="{071848E4-C2E1-4558-987C-2DFE9671B180}" srcOrd="0" destOrd="0" presId="urn:microsoft.com/office/officeart/2005/8/layout/vList4#6"/>
    <dgm:cxn modelId="{A6B0212F-D543-4184-8AC3-577F679CBC70}" type="presOf" srcId="{A7F40510-BD4F-41C2-AAC4-67433507F56B}" destId="{B9560D21-EDA4-49F6-8F67-2FA7F787EA2D}" srcOrd="0" destOrd="0" presId="urn:microsoft.com/office/officeart/2005/8/layout/vList4#6"/>
    <dgm:cxn modelId="{9E533AAA-AC60-4609-BD5E-8C84BC8259BF}" srcId="{A7F40510-BD4F-41C2-AAC4-67433507F56B}" destId="{24C145A7-0148-4BF2-AF79-570DC9E6458C}" srcOrd="0" destOrd="0" parTransId="{8CEC7EBE-D369-49EF-AC10-4EF15B4BC546}" sibTransId="{FD500B84-F6F2-44D0-8BFC-B1086C5BA305}"/>
    <dgm:cxn modelId="{41D22F75-A37A-47CE-9D4C-C4377D556BCC}" type="presOf" srcId="{24C145A7-0148-4BF2-AF79-570DC9E6458C}" destId="{B160BD4B-65EF-4527-9FCE-2B6E89D0808E}" srcOrd="1" destOrd="0" presId="urn:microsoft.com/office/officeart/2005/8/layout/vList4#6"/>
    <dgm:cxn modelId="{B9518341-0790-44BE-A37C-D2DBC17D9082}" type="presParOf" srcId="{B9560D21-EDA4-49F6-8F67-2FA7F787EA2D}" destId="{D3F7361D-89D1-4963-A0A9-B23F1FB62231}" srcOrd="0" destOrd="0" presId="urn:microsoft.com/office/officeart/2005/8/layout/vList4#6"/>
    <dgm:cxn modelId="{E1690636-09DD-4EDB-89AE-A1ADE064F274}" type="presParOf" srcId="{D3F7361D-89D1-4963-A0A9-B23F1FB62231}" destId="{071848E4-C2E1-4558-987C-2DFE9671B180}" srcOrd="0" destOrd="0" presId="urn:microsoft.com/office/officeart/2005/8/layout/vList4#6"/>
    <dgm:cxn modelId="{3C300C5A-3A90-435A-8FAD-094100921D2A}" type="presParOf" srcId="{D3F7361D-89D1-4963-A0A9-B23F1FB62231}" destId="{F61CD00B-FDEC-4245-A0E7-04C9B338505E}" srcOrd="1" destOrd="0" presId="urn:microsoft.com/office/officeart/2005/8/layout/vList4#6"/>
    <dgm:cxn modelId="{8718B753-12B2-420F-AA77-D7383965BDD9}" type="presParOf" srcId="{D3F7361D-89D1-4963-A0A9-B23F1FB62231}" destId="{B160BD4B-65EF-4527-9FCE-2B6E89D0808E}" srcOrd="2" destOrd="0" presId="urn:microsoft.com/office/officeart/2005/8/layout/vList4#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pPr rtl="0"/>
              <a:t>14/10/2024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14/10/2024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=""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14/10/2024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pPr rtl="0"/>
              <a:t>14/10/2024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=""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=""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=""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=""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pPr rtl="0"/>
              <a:t>14/10/2024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14/10/2024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14/10/2024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14/10/2024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14/10/2024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14/10/2024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=""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14/10/2024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pPr rtl="0"/>
              <a:t>14/10/2024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pPr rtl="0"/>
              <a:t>14/10/2024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=""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17366" y="3841"/>
            <a:ext cx="127212" cy="6858000"/>
          </a:xfrm>
          <a:prstGeom prst="rect">
            <a:avLst/>
          </a:prstGeom>
          <a:solidFill>
            <a:srgbClr val="69B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14/10/2024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2D4F9B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21381" y="-1345"/>
            <a:ext cx="137546" cy="6858000"/>
          </a:xfrm>
          <a:prstGeom prst="rect">
            <a:avLst/>
          </a:prstGeom>
          <a:solidFill>
            <a:srgbClr val="E15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D2A314-8916-BA07-A9ED-B76E11534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" y="0"/>
            <a:ext cx="482203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pPr rtl="0"/>
              <a:t>14/10/2024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pPr rtl="0"/>
              <a:t>14/10/2024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=""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14/10/2024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14/10/2024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pPr rtl="0"/>
              <a:t>14/10/2024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pPr rtl="0"/>
              <a:t>14/10/2024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pPr rtl="0"/>
              <a:t>14/10/2024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=""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=""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14/10/2024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Data" Target="../diagrams/data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QuickStyle" Target="../diagrams/quickStyle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255" y="1534808"/>
            <a:ext cx="6137564" cy="3227514"/>
          </a:xfrm>
        </p:spPr>
        <p:txBody>
          <a:bodyPr>
            <a:noAutofit/>
          </a:bodyPr>
          <a:lstStyle/>
          <a:p>
            <a:pPr algn="ctr"/>
            <a:r>
              <a:rPr lang="it-IT" sz="3200" i="1" dirty="0" smtClean="0">
                <a:solidFill>
                  <a:srgbClr val="E98B0D"/>
                </a:solidFill>
              </a:rPr>
              <a:t>...BASTA UN POCO </a:t>
            </a:r>
            <a:r>
              <a:rPr lang="it-IT" sz="3200" i="1" dirty="0" err="1" smtClean="0">
                <a:solidFill>
                  <a:srgbClr val="E98B0D"/>
                </a:solidFill>
              </a:rPr>
              <a:t>DI</a:t>
            </a:r>
            <a:r>
              <a:rPr lang="it-IT" sz="3200" i="1" dirty="0" smtClean="0">
                <a:solidFill>
                  <a:srgbClr val="E98B0D"/>
                </a:solidFill>
              </a:rPr>
              <a:t> </a:t>
            </a:r>
            <a:r>
              <a:rPr lang="it-IT" sz="3200" i="1" dirty="0" err="1" smtClean="0">
                <a:solidFill>
                  <a:srgbClr val="E98B0D"/>
                </a:solidFill>
              </a:rPr>
              <a:t>ZUCCHERO</a:t>
            </a:r>
            <a:r>
              <a:rPr lang="it-IT" sz="3200" i="1" dirty="0" err="1" smtClean="0">
                <a:solidFill>
                  <a:srgbClr val="E98B0D"/>
                </a:solidFill>
              </a:rPr>
              <a:t>…</a:t>
            </a:r>
            <a:r>
              <a:rPr lang="it-IT" sz="3200" i="1" dirty="0" smtClean="0">
                <a:solidFill>
                  <a:srgbClr val="E98B0D"/>
                </a:solidFill>
              </a:rPr>
              <a:t/>
            </a:r>
            <a:br>
              <a:rPr lang="it-IT" sz="3200" i="1" dirty="0" smtClean="0">
                <a:solidFill>
                  <a:srgbClr val="E98B0D"/>
                </a:solidFill>
              </a:rPr>
            </a:br>
            <a:r>
              <a:rPr lang="it-IT" sz="3200" i="1" dirty="0" smtClean="0">
                <a:solidFill>
                  <a:srgbClr val="E98B0D"/>
                </a:solidFill>
              </a:rPr>
              <a:t/>
            </a:r>
            <a:br>
              <a:rPr lang="it-IT" sz="3200" i="1" dirty="0" smtClean="0">
                <a:solidFill>
                  <a:srgbClr val="E98B0D"/>
                </a:solidFill>
              </a:rPr>
            </a:br>
            <a:r>
              <a:rPr lang="it-IT" sz="3200" i="1" dirty="0" smtClean="0">
                <a:solidFill>
                  <a:srgbClr val="E98B0D"/>
                </a:solidFill>
              </a:rPr>
              <a:t/>
            </a:r>
            <a:br>
              <a:rPr lang="it-IT" sz="3200" i="1" dirty="0" smtClean="0">
                <a:solidFill>
                  <a:srgbClr val="E98B0D"/>
                </a:solidFill>
              </a:rPr>
            </a:br>
            <a:r>
              <a:rPr lang="it-IT" sz="3200" i="1" dirty="0" smtClean="0">
                <a:solidFill>
                  <a:srgbClr val="E98B0D"/>
                </a:solidFill>
              </a:rPr>
              <a:t/>
            </a:r>
            <a:br>
              <a:rPr lang="it-IT" sz="3200" i="1" dirty="0" smtClean="0">
                <a:solidFill>
                  <a:srgbClr val="E98B0D"/>
                </a:solidFill>
              </a:rPr>
            </a:br>
            <a:r>
              <a:rPr lang="it-IT" sz="3200" i="1" dirty="0" smtClean="0">
                <a:solidFill>
                  <a:srgbClr val="E98B0D"/>
                </a:solidFill>
              </a:rPr>
              <a:t> </a:t>
            </a:r>
            <a:br>
              <a:rPr lang="it-IT" sz="3200" i="1" dirty="0" smtClean="0">
                <a:solidFill>
                  <a:srgbClr val="E98B0D"/>
                </a:solidFill>
              </a:rPr>
            </a:br>
            <a:r>
              <a:rPr lang="it-IT" sz="3200" i="1" dirty="0" smtClean="0">
                <a:solidFill>
                  <a:srgbClr val="E98B0D"/>
                </a:solidFill>
              </a:rPr>
              <a:t/>
            </a:r>
            <a:br>
              <a:rPr lang="it-IT" sz="3200" i="1" dirty="0" smtClean="0">
                <a:solidFill>
                  <a:srgbClr val="E98B0D"/>
                </a:solidFill>
              </a:rPr>
            </a:br>
            <a:r>
              <a:rPr lang="it-IT" sz="3200" i="1" dirty="0" smtClean="0">
                <a:solidFill>
                  <a:srgbClr val="E15CBD"/>
                </a:solidFill>
              </a:rPr>
              <a:t/>
            </a:r>
            <a:br>
              <a:rPr lang="it-IT" sz="3200" i="1" dirty="0" smtClean="0">
                <a:solidFill>
                  <a:srgbClr val="E15CBD"/>
                </a:solidFill>
              </a:rPr>
            </a:br>
            <a:r>
              <a:rPr lang="it-IT" sz="3600" dirty="0" smtClean="0">
                <a:solidFill>
                  <a:srgbClr val="E15CBD"/>
                </a:solidFill>
              </a:rPr>
              <a:t/>
            </a:r>
            <a:br>
              <a:rPr lang="it-IT" sz="3600" dirty="0" smtClean="0">
                <a:solidFill>
                  <a:srgbClr val="E15CBD"/>
                </a:solidFill>
              </a:rPr>
            </a:br>
            <a:r>
              <a:rPr lang="it-IT" sz="3600" dirty="0" smtClean="0">
                <a:solidFill>
                  <a:srgbClr val="003773"/>
                </a:solidFill>
              </a:rPr>
              <a:t>TERAPIA NUTRIZIONALE DELLA DUMPING SYNDROME</a:t>
            </a:r>
            <a:endParaRPr lang="it-IT" sz="3600" dirty="0">
              <a:solidFill>
                <a:srgbClr val="003773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9127" y="4841008"/>
            <a:ext cx="4979324" cy="1726045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it-IT" sz="4400" b="1" dirty="0" smtClean="0">
                <a:solidFill>
                  <a:schemeClr val="tx1"/>
                </a:solidFill>
              </a:rPr>
              <a:t>Benedetta Beltrame</a:t>
            </a:r>
          </a:p>
          <a:p>
            <a:pPr algn="ctr"/>
            <a:r>
              <a:rPr lang="it-IT" sz="4400" b="1" dirty="0" smtClean="0">
                <a:solidFill>
                  <a:schemeClr val="tx1"/>
                </a:solidFill>
              </a:rPr>
              <a:t>Dietista</a:t>
            </a:r>
          </a:p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SOC Chirurgia Generale, </a:t>
            </a:r>
            <a:r>
              <a:rPr lang="it-IT" sz="2800" dirty="0" err="1" smtClean="0">
                <a:solidFill>
                  <a:schemeClr val="tx1"/>
                </a:solidFill>
              </a:rPr>
              <a:t>Bariatrica</a:t>
            </a:r>
            <a:r>
              <a:rPr lang="it-IT" sz="2800" dirty="0" smtClean="0">
                <a:solidFill>
                  <a:schemeClr val="tx1"/>
                </a:solidFill>
              </a:rPr>
              <a:t> E Metabolica</a:t>
            </a:r>
          </a:p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PO SANTA MARIA NUOVA</a:t>
            </a:r>
          </a:p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Azienda USL Toscana Centro</a:t>
            </a:r>
            <a:endParaRPr lang="it-IT" sz="2800" b="1" dirty="0">
              <a:solidFill>
                <a:schemeClr val="tx1"/>
              </a:solidFill>
            </a:endParaRPr>
          </a:p>
        </p:txBody>
      </p:sp>
      <p:pic>
        <p:nvPicPr>
          <p:cNvPr id="7172" name="Picture 4" descr="Basta un poco di zucchero...&quot;: gli zuccherini di Mary Poppins per Donne  (St)raordinarie - Menuturist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1279" y="914399"/>
            <a:ext cx="2088261" cy="2618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Immagine 10"/>
          <p:cNvPicPr>
            <a:picLocks noChangeAspect="1" noChangeArrowheads="1"/>
          </p:cNvPicPr>
          <p:nvPr/>
        </p:nvPicPr>
        <p:blipFill>
          <a:blip r:embed="rId2"/>
          <a:srcRect b="14328"/>
          <a:stretch>
            <a:fillRect/>
          </a:stretch>
        </p:blipFill>
        <p:spPr bwMode="auto">
          <a:xfrm>
            <a:off x="3340100" y="1054100"/>
            <a:ext cx="7310438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7" name="AutoShape 3" descr="Malassorbimento intestinale: sintomi, cause e... cosa fare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39268" name="AutoShape 5" descr="Malassorbimento intestinale: sintomi, cause e... cosa fare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39269" name="AutoShape 7" descr="Malassorbimento intestinale: sintomi, cause e... cosa fare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8" name="Titolo 2"/>
          <p:cNvSpPr txBox="1">
            <a:spLocks/>
          </p:cNvSpPr>
          <p:nvPr/>
        </p:nvSpPr>
        <p:spPr>
          <a:xfrm>
            <a:off x="1062038" y="261938"/>
            <a:ext cx="100584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dirty="0" smtClean="0">
                <a:solidFill>
                  <a:schemeClr val="tx1"/>
                </a:solidFill>
              </a:rPr>
              <a:t>DUMPING SYNDROME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9271" name="Picture 2" descr="Difference between mini gastric bypass and gastric bypass - KCM Clinic"/>
          <p:cNvPicPr>
            <a:picLocks noChangeAspect="1" noChangeArrowheads="1"/>
          </p:cNvPicPr>
          <p:nvPr/>
        </p:nvPicPr>
        <p:blipFill>
          <a:blip r:embed="rId3"/>
          <a:srcRect l="3154" t="28362" r="43581" b="13530"/>
          <a:stretch>
            <a:fillRect/>
          </a:stretch>
        </p:blipFill>
        <p:spPr bwMode="auto">
          <a:xfrm>
            <a:off x="444500" y="1223963"/>
            <a:ext cx="2217738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2" descr="Difference between mini gastric bypass and gastric bypass - KCM Clinic"/>
          <p:cNvPicPr>
            <a:picLocks noChangeAspect="1" noChangeArrowheads="1"/>
          </p:cNvPicPr>
          <p:nvPr/>
        </p:nvPicPr>
        <p:blipFill>
          <a:blip r:embed="rId3"/>
          <a:srcRect l="54698" t="30371" b="13530"/>
          <a:stretch>
            <a:fillRect/>
          </a:stretch>
        </p:blipFill>
        <p:spPr bwMode="auto">
          <a:xfrm>
            <a:off x="457200" y="3805238"/>
            <a:ext cx="18875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3" name="CasellaDiTesto 11"/>
          <p:cNvSpPr txBox="1">
            <a:spLocks noChangeArrowheads="1"/>
          </p:cNvSpPr>
          <p:nvPr/>
        </p:nvSpPr>
        <p:spPr bwMode="auto">
          <a:xfrm>
            <a:off x="201613" y="1290638"/>
            <a:ext cx="698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/>
              <a:t>RYGB</a:t>
            </a:r>
          </a:p>
        </p:txBody>
      </p:sp>
      <p:sp>
        <p:nvSpPr>
          <p:cNvPr id="139274" name="CasellaDiTesto 12"/>
          <p:cNvSpPr txBox="1">
            <a:spLocks noChangeArrowheads="1"/>
          </p:cNvSpPr>
          <p:nvPr/>
        </p:nvSpPr>
        <p:spPr bwMode="auto">
          <a:xfrm>
            <a:off x="166688" y="3419475"/>
            <a:ext cx="750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/>
              <a:t>OAGB</a:t>
            </a:r>
          </a:p>
        </p:txBody>
      </p:sp>
      <p:sp>
        <p:nvSpPr>
          <p:cNvPr id="14" name="Freccia in giù 13"/>
          <p:cNvSpPr/>
          <p:nvPr/>
        </p:nvSpPr>
        <p:spPr>
          <a:xfrm>
            <a:off x="4075113" y="1331913"/>
            <a:ext cx="469900" cy="496887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Freccia in giù 14"/>
          <p:cNvSpPr/>
          <p:nvPr/>
        </p:nvSpPr>
        <p:spPr>
          <a:xfrm>
            <a:off x="9336088" y="1416050"/>
            <a:ext cx="471487" cy="49847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779463" y="5621338"/>
            <a:ext cx="2676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latin typeface="+mn-lt"/>
              </a:rPr>
              <a:t>1/3 dei pazienti con sintomi di intensità variabile</a:t>
            </a:r>
          </a:p>
        </p:txBody>
      </p:sp>
      <p:pic>
        <p:nvPicPr>
          <p:cNvPr id="139278" name="Immagin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5640388"/>
            <a:ext cx="482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9" name="AutoShape 4" descr="Interventi di chirurgia bariatrica: Sleeve Gastrecto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98" name="AutoShape 2" descr="Vettoriale Stock Mary Poppins with umbrella. Vector illustration. | Adobe 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0" name="AutoShape 4" descr="Vettoriale Stock Mary Poppins with umbrella. Vector illustration. | Adobe 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4" name="AutoShape 8" descr="10,000,000+ immagini vettoriali stock di Mary poppin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6" name="AutoShape 10" descr="10,000,000+ immagini vettoriali stock di Mary poppin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8" name="AutoShape 12" descr="10,000,000+ immagini vettoriali stock di Mary poppin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10" name="AutoShape 14" descr="10,000,000+ immagini vettoriali stock di Mary poppin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/>
          <a:srcRect l="23666" t="22610" r="27551" b="29596"/>
          <a:stretch>
            <a:fillRect/>
          </a:stretch>
        </p:blipFill>
        <p:spPr bwMode="auto">
          <a:xfrm>
            <a:off x="1949450" y="984250"/>
            <a:ext cx="8418513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1" name="AutoShape 4" descr="Recensioni sulla natura Endocrinolo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0292" name="AutoShape 6" descr="Recensioni sulla natura Endocrinolo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40293" name="Picture 7"/>
          <p:cNvPicPr>
            <a:picLocks noChangeAspect="1" noChangeArrowheads="1"/>
          </p:cNvPicPr>
          <p:nvPr/>
        </p:nvPicPr>
        <p:blipFill>
          <a:blip r:embed="rId3"/>
          <a:srcRect l="3148" t="31802" r="66570" b="61948"/>
          <a:stretch>
            <a:fillRect/>
          </a:stretch>
        </p:blipFill>
        <p:spPr bwMode="auto">
          <a:xfrm>
            <a:off x="241300" y="1084263"/>
            <a:ext cx="24749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4" name="Rettangolo 5"/>
          <p:cNvSpPr>
            <a:spLocks noChangeArrowheads="1"/>
          </p:cNvSpPr>
          <p:nvPr/>
        </p:nvSpPr>
        <p:spPr bwMode="auto">
          <a:xfrm>
            <a:off x="1155700" y="5653088"/>
            <a:ext cx="9575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/>
              <a:t>Scarpellini, E., Arts, J., Karamanolis, G. </a:t>
            </a:r>
            <a:r>
              <a:rPr lang="it-IT" sz="1400" i="1"/>
              <a:t>et al.</a:t>
            </a:r>
            <a:r>
              <a:rPr lang="it-IT" sz="1400"/>
              <a:t> </a:t>
            </a:r>
            <a:r>
              <a:rPr lang="it-IT" sz="1400" b="1"/>
              <a:t>International consensus on the diagnosis and management of dumping syndrome</a:t>
            </a:r>
            <a:r>
              <a:rPr lang="it-IT" sz="1400"/>
              <a:t>. </a:t>
            </a:r>
            <a:r>
              <a:rPr lang="it-IT" sz="1400" i="1"/>
              <a:t>Nat Rev Endocrinol</a:t>
            </a:r>
            <a:r>
              <a:rPr lang="it-IT" sz="1400"/>
              <a:t> </a:t>
            </a:r>
            <a:r>
              <a:rPr lang="it-IT" sz="1400" b="1"/>
              <a:t>16</a:t>
            </a:r>
            <a:r>
              <a:rPr lang="it-IT" sz="1400"/>
              <a:t>, 448–466 (2020). https://doi.org/10.1038/s41574-020-0357-5</a:t>
            </a:r>
          </a:p>
        </p:txBody>
      </p:sp>
      <p:sp>
        <p:nvSpPr>
          <p:cNvPr id="8" name="Ovale 7"/>
          <p:cNvSpPr/>
          <p:nvPr/>
        </p:nvSpPr>
        <p:spPr>
          <a:xfrm>
            <a:off x="7570788" y="1666875"/>
            <a:ext cx="1143000" cy="914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Titolo 2"/>
          <p:cNvSpPr txBox="1">
            <a:spLocks/>
          </p:cNvSpPr>
          <p:nvPr/>
        </p:nvSpPr>
        <p:spPr>
          <a:xfrm>
            <a:off x="1062038" y="261938"/>
            <a:ext cx="100584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dirty="0" smtClean="0">
                <a:solidFill>
                  <a:schemeClr val="tx1"/>
                </a:solidFill>
              </a:rPr>
              <a:t>DUMPING SYNDROME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AutoShape 4" descr="Recensioni sulla natura Endocrinolo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1315" name="AutoShape 6" descr="Recensioni sulla natura Endocrinolo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41316" name="Picture 7"/>
          <p:cNvPicPr>
            <a:picLocks noChangeAspect="1" noChangeArrowheads="1"/>
          </p:cNvPicPr>
          <p:nvPr/>
        </p:nvPicPr>
        <p:blipFill>
          <a:blip r:embed="rId2"/>
          <a:srcRect l="3148" t="31802" r="66570" b="61948"/>
          <a:stretch>
            <a:fillRect/>
          </a:stretch>
        </p:blipFill>
        <p:spPr bwMode="auto">
          <a:xfrm>
            <a:off x="241300" y="1084263"/>
            <a:ext cx="24749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7" name="Rettangolo 5"/>
          <p:cNvSpPr>
            <a:spLocks noChangeArrowheads="1"/>
          </p:cNvSpPr>
          <p:nvPr/>
        </p:nvSpPr>
        <p:spPr bwMode="auto">
          <a:xfrm>
            <a:off x="174625" y="5324475"/>
            <a:ext cx="34956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100"/>
              <a:t>Scarpellini, E., Arts, J., Karamanolis, G. </a:t>
            </a:r>
            <a:r>
              <a:rPr lang="it-IT" sz="1100" i="1"/>
              <a:t>et al.</a:t>
            </a:r>
            <a:r>
              <a:rPr lang="it-IT" sz="1100"/>
              <a:t> </a:t>
            </a:r>
            <a:r>
              <a:rPr lang="it-IT" sz="1100" b="1"/>
              <a:t>International consensus on the diagnosis and management of dumping syndrome</a:t>
            </a:r>
            <a:r>
              <a:rPr lang="it-IT" sz="1100"/>
              <a:t>. </a:t>
            </a:r>
            <a:r>
              <a:rPr lang="it-IT" sz="1100" i="1"/>
              <a:t>Nat Rev Endocrinol</a:t>
            </a:r>
            <a:r>
              <a:rPr lang="it-IT" sz="1100"/>
              <a:t> </a:t>
            </a:r>
            <a:r>
              <a:rPr lang="it-IT" sz="1100" b="1"/>
              <a:t>16</a:t>
            </a:r>
            <a:r>
              <a:rPr lang="it-IT" sz="1100"/>
              <a:t>, 448–466 (2020). https://doi.org/10.1038/s41574-020-0357-5</a:t>
            </a:r>
          </a:p>
        </p:txBody>
      </p:sp>
      <p:sp>
        <p:nvSpPr>
          <p:cNvPr id="9" name="Titolo 2"/>
          <p:cNvSpPr txBox="1">
            <a:spLocks/>
          </p:cNvSpPr>
          <p:nvPr/>
        </p:nvSpPr>
        <p:spPr>
          <a:xfrm>
            <a:off x="1062038" y="261938"/>
            <a:ext cx="100584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dirty="0" smtClean="0">
                <a:solidFill>
                  <a:schemeClr val="tx1"/>
                </a:solidFill>
              </a:rPr>
              <a:t>DUMPING SYNDROME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1319" name="Picture 2" descr="Pathophysiology of dumping syndromes following gastric bypass surgery... |  Download Scientific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1670050"/>
            <a:ext cx="3751262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ma 9"/>
          <p:cNvGraphicFramePr/>
          <p:nvPr/>
        </p:nvGraphicFramePr>
        <p:xfrm>
          <a:off x="4370296" y="2003612"/>
          <a:ext cx="6427694" cy="3375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ttangolo 10"/>
          <p:cNvSpPr/>
          <p:nvPr/>
        </p:nvSpPr>
        <p:spPr>
          <a:xfrm>
            <a:off x="4016375" y="1143000"/>
            <a:ext cx="67278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+mn-lt"/>
              </a:rPr>
              <a:t>Il </a:t>
            </a:r>
            <a:r>
              <a:rPr lang="it-IT" b="1" dirty="0">
                <a:latin typeface="+mn-lt"/>
              </a:rPr>
              <a:t>trattamento nutrizionale della dumping </a:t>
            </a:r>
            <a:r>
              <a:rPr lang="it-IT" b="1" dirty="0" err="1">
                <a:latin typeface="+mn-lt"/>
              </a:rPr>
              <a:t>syndrome</a:t>
            </a:r>
            <a:r>
              <a:rPr lang="it-IT" b="1" dirty="0">
                <a:latin typeface="+mn-lt"/>
              </a:rPr>
              <a:t> </a:t>
            </a:r>
            <a:r>
              <a:rPr lang="it-IT" dirty="0">
                <a:latin typeface="+mn-lt"/>
              </a:rPr>
              <a:t>è prevalentemente di tipo preventivo</a:t>
            </a:r>
          </a:p>
        </p:txBody>
      </p:sp>
      <p:pic>
        <p:nvPicPr>
          <p:cNvPr id="141322" name="Immagine 1"/>
          <p:cNvPicPr>
            <a:picLocks noChangeAspect="1"/>
          </p:cNvPicPr>
          <p:nvPr/>
        </p:nvPicPr>
        <p:blipFill>
          <a:blip r:embed="rId8"/>
          <a:srcRect l="10330" t="15463" r="8292" b="21439"/>
          <a:stretch>
            <a:fillRect/>
          </a:stretch>
        </p:blipFill>
        <p:spPr bwMode="auto">
          <a:xfrm>
            <a:off x="3925888" y="1096963"/>
            <a:ext cx="8572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Diagramma 12"/>
          <p:cNvGraphicFramePr/>
          <p:nvPr/>
        </p:nvGraphicFramePr>
        <p:xfrm>
          <a:off x="7785846" y="5499847"/>
          <a:ext cx="2702858" cy="63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Diagramma 13"/>
          <p:cNvGraphicFramePr/>
          <p:nvPr/>
        </p:nvGraphicFramePr>
        <p:xfrm>
          <a:off x="4374776" y="5463987"/>
          <a:ext cx="2702858" cy="63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https://www.mdpi.com/jpm/jpm-12-01664/article_deploy/html/images/jpm-12-01664-ag-550.jpg"/>
          <p:cNvPicPr>
            <a:picLocks noChangeAspect="1" noChangeArrowheads="1"/>
          </p:cNvPicPr>
          <p:nvPr/>
        </p:nvPicPr>
        <p:blipFill>
          <a:blip r:embed="rId2"/>
          <a:srcRect r="36745"/>
          <a:stretch>
            <a:fillRect/>
          </a:stretch>
        </p:blipFill>
        <p:spPr bwMode="auto">
          <a:xfrm>
            <a:off x="241300" y="973138"/>
            <a:ext cx="5710238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9" name="Picture 4" descr="https://www.mdpi.com/jpm/jpm-12-01664/article_deploy/html/images/jpm-12-01664-ag-550.jpg"/>
          <p:cNvPicPr>
            <a:picLocks noChangeAspect="1" noChangeArrowheads="1"/>
          </p:cNvPicPr>
          <p:nvPr/>
        </p:nvPicPr>
        <p:blipFill>
          <a:blip r:embed="rId2"/>
          <a:srcRect l="68903" b="8453"/>
          <a:stretch>
            <a:fillRect/>
          </a:stretch>
        </p:blipFill>
        <p:spPr bwMode="auto">
          <a:xfrm>
            <a:off x="7785100" y="1365250"/>
            <a:ext cx="2770188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ccia a destra 3"/>
          <p:cNvSpPr/>
          <p:nvPr/>
        </p:nvSpPr>
        <p:spPr>
          <a:xfrm>
            <a:off x="5822950" y="2890838"/>
            <a:ext cx="2003425" cy="1169987"/>
          </a:xfrm>
          <a:prstGeom prst="rightArrow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1062038" y="261938"/>
            <a:ext cx="100584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dirty="0" smtClean="0">
                <a:solidFill>
                  <a:schemeClr val="tx1"/>
                </a:solidFill>
              </a:rPr>
              <a:t>DUMPING SYNDROME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2111375" y="3952875"/>
            <a:ext cx="1855788" cy="53816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038600" y="3944938"/>
            <a:ext cx="1855788" cy="53816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ry Poppins (personaggio)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3462" y="1242202"/>
            <a:ext cx="6608452" cy="3700733"/>
          </a:xfrm>
          <a:prstGeom prst="rect">
            <a:avLst/>
          </a:prstGeom>
          <a:noFill/>
        </p:spPr>
      </p:pic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053" y="4149305"/>
            <a:ext cx="4526280" cy="811945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E98B0D"/>
                </a:solidFill>
              </a:rPr>
              <a:t>Grazie</a:t>
            </a:r>
          </a:p>
        </p:txBody>
      </p:sp>
    </p:spTree>
    <p:extLst>
      <p:ext uri="{BB962C8B-B14F-4D97-AF65-F5344CB8AC3E}">
        <p14:creationId xmlns=""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70</TotalTime>
  <Words>263</Words>
  <Application>Microsoft Office PowerPoint</Application>
  <PresentationFormat>Personalizzato</PresentationFormat>
  <Paragraphs>32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RetrospectVTI</vt:lpstr>
      <vt:lpstr>...BASTA UN POCO DI ZUCCHERO…         TERAPIA NUTRIZIONALE DELLA DUMPING SYNDROME</vt:lpstr>
      <vt:lpstr>Diapositiva 2</vt:lpstr>
      <vt:lpstr>Diapositiva 3</vt:lpstr>
      <vt:lpstr>Diapositiva 4</vt:lpstr>
      <vt:lpstr>Diapositiva 5</vt:lpstr>
      <vt:lpstr>Grazie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Benedetta Beltrame</cp:lastModifiedBy>
  <cp:revision>12</cp:revision>
  <dcterms:created xsi:type="dcterms:W3CDTF">2022-02-27T17:36:31Z</dcterms:created>
  <dcterms:modified xsi:type="dcterms:W3CDTF">2024-10-14T12:52:19Z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